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7" r:id="rId15"/>
    <p:sldId id="274" r:id="rId16"/>
    <p:sldId id="257" r:id="rId17"/>
    <p:sldId id="258" r:id="rId18"/>
    <p:sldId id="260" r:id="rId19"/>
    <p:sldId id="261" r:id="rId20"/>
    <p:sldId id="262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61BFBC6-EF33-43FB-8F4C-8E63B3A9736B}" type="datetimeFigureOut">
              <a:rPr lang="en-US" smtClean="0"/>
              <a:t>17-Oct-16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99D516-B6E4-4CC3-98B7-B7F7BF2404B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r>
              <a:rPr lang="sr-Cyrl-RS" dirty="0"/>
              <a:t>П</a:t>
            </a:r>
            <a:r>
              <a:rPr lang="sr-Cyrl-RS" dirty="0" smtClean="0"/>
              <a:t>редиспитне обавезе студената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667000"/>
            <a:ext cx="8229600" cy="2971800"/>
          </a:xfrm>
        </p:spPr>
        <p:txBody>
          <a:bodyPr>
            <a:normAutofit/>
          </a:bodyPr>
          <a:lstStyle/>
          <a:p>
            <a:r>
              <a:rPr lang="sr-Cyrl-RS" dirty="0" smtClean="0"/>
              <a:t>Сунчица Мацура</a:t>
            </a:r>
          </a:p>
          <a:p>
            <a:r>
              <a:rPr lang="sr-Cyrl-RS" dirty="0" smtClean="0"/>
              <a:t>Професор</a:t>
            </a:r>
            <a:endParaRPr lang="sr-Latn-RS" dirty="0" smtClean="0"/>
          </a:p>
          <a:p>
            <a:endParaRPr lang="en-US" dirty="0" smtClean="0"/>
          </a:p>
          <a:p>
            <a:r>
              <a:rPr lang="sr-Cyrl-RS" dirty="0" smtClean="0"/>
              <a:t>Бојана Димитријевић</a:t>
            </a:r>
          </a:p>
          <a:p>
            <a:r>
              <a:rPr lang="sr-Cyrl-RS" dirty="0" smtClean="0"/>
              <a:t>Асистент</a:t>
            </a:r>
          </a:p>
          <a:p>
            <a:r>
              <a:rPr lang="sr-Latn-RS" dirty="0" smtClean="0"/>
              <a:t>bojana.dim</a:t>
            </a:r>
            <a:r>
              <a:rPr lang="en-US" dirty="0" smtClean="0"/>
              <a:t>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1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Теме за васпитаче у домовима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да ли су имали oбуку – стручно усавршавање за рад са са васпитаницима са потребом за додатном подршком (навести коју, ако јесу)</a:t>
            </a:r>
          </a:p>
          <a:p>
            <a:r>
              <a:rPr lang="ru-RU" dirty="0"/>
              <a:t>током рада у установи, да ли су имали неку другу врсту обуке која би била важна за рад са васпитаницима уопште или за сарадњу са родитељима, колегама и сл. (навести коју, ако јесу)</a:t>
            </a:r>
          </a:p>
          <a:p>
            <a:r>
              <a:rPr lang="ru-RU" dirty="0"/>
              <a:t>како изгледа процес укључивања: ко доноси одлуку о укључивању, на основу чега, да ли се посебно планира рад са дететом,</a:t>
            </a:r>
          </a:p>
          <a:p>
            <a:r>
              <a:rPr lang="ru-RU" dirty="0"/>
              <a:t>које врсте помоћи и подршке би им биле потребне </a:t>
            </a:r>
          </a:p>
          <a:p>
            <a:r>
              <a:rPr lang="ru-RU" dirty="0"/>
              <a:t>које су користи, које су бриге</a:t>
            </a:r>
          </a:p>
          <a:p>
            <a:endParaRPr lang="ru-RU" dirty="0"/>
          </a:p>
          <a:p>
            <a:r>
              <a:rPr lang="ru-RU" dirty="0"/>
              <a:t>2. извести закључак о ИНКЛУЗИВНОСТИ УСТАНОВЕ, а на основу критеријума и индикатора добре инклузивне праксе (Водич за инкузивно образовање 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5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Тема за све смерове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Препреке учењу и социјалној партиципацији ромског детета и могући начини њиховог превазилажења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•	</a:t>
            </a:r>
            <a:r>
              <a:rPr lang="ru-RU" dirty="0"/>
              <a:t>Посетити ромску породицу у њиховом дому и интервјуисати неког од родитеља или старатеља детета.</a:t>
            </a:r>
          </a:p>
          <a:p>
            <a:pPr marL="0" indent="0">
              <a:buNone/>
            </a:pPr>
            <a:r>
              <a:rPr lang="ru-RU" dirty="0"/>
              <a:t>•	Циљ интервјуа је упознавање начина живота једне ромске породице и начина на које се одвија школовање деце – школска постигнућа, сарадња са учитељeм, односи са другом децом, односи са другим породицама.</a:t>
            </a:r>
          </a:p>
        </p:txBody>
      </p:sp>
    </p:spTree>
    <p:extLst>
      <p:ext uri="{BB962C8B-B14F-4D97-AF65-F5344CB8AC3E}">
        <p14:creationId xmlns:p14="http://schemas.microsoft.com/office/powerpoint/2010/main" val="102511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Организација рада на истраживачким задацима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05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Правила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Групе ће се пријавити током семестра коју тему желе да раде и у ком саставу групе</a:t>
            </a:r>
          </a:p>
          <a:p>
            <a:r>
              <a:rPr lang="sr-Cyrl-RS" dirty="0" smtClean="0"/>
              <a:t>Часови вежби пре прве праксе биће организовани тако да ће студенти по темама имати посебну припрему за истраживање</a:t>
            </a:r>
          </a:p>
          <a:p>
            <a:r>
              <a:rPr lang="sr-Cyrl-RS" dirty="0" smtClean="0"/>
              <a:t>Изјашњавање ће бити могуће најкасније две недеље пре одласка на прву праксу</a:t>
            </a:r>
          </a:p>
          <a:p>
            <a:r>
              <a:rPr lang="sr-Cyrl-RS" dirty="0" smtClean="0"/>
              <a:t>Изузетак је тема за све студенте (студенти који желе да иду у посету ромској породици морају сачекати да се ове теме обраде на часовима предавања и вежби)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2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Правила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Извештај мора бити прихваћен  до 30.12. иначе студент не може излазити на испит у јануарском року. </a:t>
            </a:r>
          </a:p>
          <a:p>
            <a:r>
              <a:rPr lang="sr-Cyrl-RS" dirty="0" smtClean="0"/>
              <a:t>Извештај мора бити послат најкасније 2 недеље пре овог термина (30.12.) или две недеље пре почетка испитног рока у коме планирате полагање испита. </a:t>
            </a:r>
          </a:p>
          <a:p>
            <a:r>
              <a:rPr lang="sr-Cyrl-RS" dirty="0" smtClean="0"/>
              <a:t>Особе које буду преписивале извештај у том року неће моћи да изађу на испит.</a:t>
            </a:r>
          </a:p>
          <a:p>
            <a:r>
              <a:rPr lang="sr-Cyrl-RS" dirty="0" smtClean="0"/>
              <a:t>Особа којој извештај није прихваћен, мора радити ново истраживање за наредни рок.</a:t>
            </a:r>
          </a:p>
          <a:p>
            <a:r>
              <a:rPr lang="sr-Cyrl-RS" dirty="0" smtClean="0"/>
              <a:t>Мање дораде су могуће током конкретног рока.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Општа упутства за писање извештаја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40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dirty="0" smtClean="0"/>
              <a:t>Упутство за писање извештаја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50292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I Формалне карактеристике извештаја</a:t>
            </a:r>
          </a:p>
          <a:p>
            <a:r>
              <a:rPr lang="ru-RU" sz="2400" dirty="0" smtClean="0"/>
              <a:t>Извештај је потребно доставити у форми </a:t>
            </a:r>
            <a:r>
              <a:rPr lang="ru-RU" sz="2400" b="1" dirty="0" smtClean="0"/>
              <a:t>Word документа</a:t>
            </a:r>
            <a:r>
              <a:rPr lang="ru-RU" sz="2400" dirty="0" smtClean="0"/>
              <a:t>, фонт који је потребно користити у извештају је </a:t>
            </a:r>
            <a:r>
              <a:rPr lang="ru-RU" sz="2400" b="1" dirty="0" smtClean="0"/>
              <a:t>Times New Roman</a:t>
            </a:r>
            <a:r>
              <a:rPr lang="ru-RU" sz="2400" dirty="0" smtClean="0"/>
              <a:t>, величина фонта </a:t>
            </a:r>
            <a:r>
              <a:rPr lang="ru-RU" sz="2400" b="1" dirty="0" smtClean="0"/>
              <a:t>12</a:t>
            </a:r>
            <a:r>
              <a:rPr lang="ru-RU" sz="2400" dirty="0" smtClean="0"/>
              <a:t>, а </a:t>
            </a:r>
            <a:r>
              <a:rPr lang="ru-RU" sz="2400" b="1" dirty="0" smtClean="0"/>
              <a:t>проред 1.5 (осим прве стране</a:t>
            </a:r>
            <a:r>
              <a:rPr lang="ru-RU" sz="2400" dirty="0" smtClean="0"/>
              <a:t>). </a:t>
            </a:r>
            <a:endParaRPr lang="en-US" sz="2400" dirty="0" smtClean="0"/>
          </a:p>
          <a:p>
            <a:r>
              <a:rPr lang="ru-RU" sz="2400" dirty="0" smtClean="0"/>
              <a:t>Прва страна би требало да садржи информације о студенту, предмету, као и о томе који задатак је одабран. </a:t>
            </a:r>
            <a:endParaRPr lang="en-US" sz="2400" dirty="0" smtClean="0"/>
          </a:p>
          <a:p>
            <a:r>
              <a:rPr lang="ru-RU" sz="2400" dirty="0" smtClean="0"/>
              <a:t>Оквирно, извештај би требало да има </a:t>
            </a:r>
            <a:r>
              <a:rPr lang="ru-RU" sz="2400" b="1" dirty="0" smtClean="0"/>
              <a:t>обим </a:t>
            </a:r>
            <a:r>
              <a:rPr lang="en-US" sz="2400" b="1" dirty="0" smtClean="0"/>
              <a:t>o</a:t>
            </a:r>
            <a:r>
              <a:rPr lang="sr-Cyrl-RS" sz="2400" b="1" dirty="0" smtClean="0"/>
              <a:t>д пет страна </a:t>
            </a:r>
            <a:r>
              <a:rPr lang="ru-RU" sz="2400" dirty="0" smtClean="0"/>
              <a:t>(без прве стране, списка литературе и прилога), с тим што у случају да у оквиру извештаја постоји транскрипт интервјуа, број страна може бити већи.</a:t>
            </a:r>
          </a:p>
          <a:p>
            <a:r>
              <a:rPr lang="ru-RU" sz="2400" dirty="0" smtClean="0"/>
              <a:t> Потребно је да студенти поштују правописна правила и да се избегавају грешке у куцању.</a:t>
            </a:r>
          </a:p>
        </p:txBody>
      </p:sp>
    </p:spTree>
    <p:extLst>
      <p:ext uri="{BB962C8B-B14F-4D97-AF65-F5344CB8AC3E}">
        <p14:creationId xmlns:p14="http://schemas.microsoft.com/office/powerpoint/2010/main" val="4288426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Неопходне целине у сваком извештају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1. Насловна страна/прва страна</a:t>
            </a:r>
          </a:p>
          <a:p>
            <a:r>
              <a:rPr lang="ru-RU" sz="2400" dirty="0" smtClean="0"/>
              <a:t>2. Увод </a:t>
            </a:r>
          </a:p>
          <a:p>
            <a:r>
              <a:rPr lang="ru-RU" sz="2400" dirty="0" smtClean="0"/>
              <a:t>	а) информације о контексту у коме обављате практични задатак (установа, сарадња са учитељем/васпитачем, информације о одељењу/групи и сл.)</a:t>
            </a:r>
          </a:p>
          <a:p>
            <a:r>
              <a:rPr lang="ru-RU" sz="2400" dirty="0" smtClean="0"/>
              <a:t>	б) одабрана тема практичног задатка и припрема за израду задатка (нпр. прикупљање информација о детету, припрема дидактичких материјала и сл.)</a:t>
            </a:r>
          </a:p>
          <a:p>
            <a:r>
              <a:rPr lang="ru-RU" sz="2400" dirty="0" smtClean="0"/>
              <a:t>	в) теоријска сазнања доступна у обавезној литератури у оквиру предмета у вези са темом истраживачког рада/практичног задатка</a:t>
            </a:r>
          </a:p>
          <a:p>
            <a:r>
              <a:rPr lang="ru-RU" sz="2400" dirty="0" smtClean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7667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Неопходне целине у сваком извештају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3. Приказ прикупљених података (нпр. транскрипт интервјуа, ток пружања подршке ученику/детету корак по корак, ток реализованих активности у групи ученика и сл.)</a:t>
            </a:r>
          </a:p>
          <a:p>
            <a:pPr marL="0" indent="0">
              <a:buNone/>
            </a:pPr>
            <a:r>
              <a:rPr lang="ru-RU" dirty="0" smtClean="0"/>
              <a:t>4. Анализа прикупљених података</a:t>
            </a:r>
          </a:p>
          <a:p>
            <a:r>
              <a:rPr lang="ru-RU" dirty="0" smtClean="0"/>
              <a:t>	а) повезивање и поређење прикупљених информација са сазнањима из литературе у оквиру предмета</a:t>
            </a:r>
          </a:p>
          <a:p>
            <a:r>
              <a:rPr lang="ru-RU" dirty="0" smtClean="0"/>
              <a:t>	б) изношење сопствених запажања и закључака</a:t>
            </a:r>
          </a:p>
          <a:p>
            <a:pPr marL="0" indent="0">
              <a:buNone/>
            </a:pPr>
            <a:r>
              <a:rPr lang="ru-RU" dirty="0" smtClean="0"/>
              <a:t>5. Закључци и препоруке</a:t>
            </a:r>
          </a:p>
          <a:p>
            <a:r>
              <a:rPr lang="ru-RU" dirty="0" smtClean="0"/>
              <a:t>	а) изношење најважнијих увида до којих сте дошли током рада на задатку</a:t>
            </a:r>
          </a:p>
          <a:p>
            <a:r>
              <a:rPr lang="ru-RU" dirty="0" smtClean="0"/>
              <a:t>	б) препоруке за унапређење рада учитеља/васпитача са децом са потребом за додатном подршком, а у вези са темом задатка</a:t>
            </a:r>
          </a:p>
          <a:p>
            <a:r>
              <a:rPr lang="ru-RU" dirty="0" smtClean="0"/>
              <a:t>6. Списак коришћене литературе</a:t>
            </a:r>
          </a:p>
        </p:txBody>
      </p:sp>
    </p:spTree>
    <p:extLst>
      <p:ext uri="{BB962C8B-B14F-4D97-AF65-F5344CB8AC3E}">
        <p14:creationId xmlns:p14="http://schemas.microsoft.com/office/powerpoint/2010/main" val="862605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Неопходне целине у сваком извештају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7 . Прилози (могу бити различити, у зависности од задатка: фотографије припремљених задатака, дидактичких материјала, продуката рада и сл.)</a:t>
            </a:r>
          </a:p>
          <a:p>
            <a:r>
              <a:rPr lang="ru-RU" dirty="0" smtClean="0"/>
              <a:t>Уз предиспитне обавезе које укључују интервју, обавезно послати и снимак разговора.</a:t>
            </a:r>
          </a:p>
          <a:p>
            <a:r>
              <a:rPr lang="ru-RU" dirty="0" smtClean="0"/>
              <a:t>За сваки појединачни задатак пратити упутства из Формулара доступних у материјалима за наставу на сајту.</a:t>
            </a:r>
          </a:p>
          <a:p>
            <a:r>
              <a:rPr lang="ru-RU" dirty="0" smtClean="0"/>
              <a:t>Не износити личне податке ученика/деце, као ни фотографије лица деце без дозволе родитеља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2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Предиспитна обавеза: Истраживачки задатак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96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Важне напомене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Уз предиспитне обавезе које укључују интервју, </a:t>
            </a:r>
            <a:r>
              <a:rPr lang="ru-RU" b="1" dirty="0" smtClean="0"/>
              <a:t>обавезно послати и снимак </a:t>
            </a:r>
            <a:r>
              <a:rPr lang="ru-RU" dirty="0" smtClean="0"/>
              <a:t>разговора.</a:t>
            </a:r>
          </a:p>
          <a:p>
            <a:r>
              <a:rPr lang="ru-RU" dirty="0" smtClean="0"/>
              <a:t>За сваки појединачни задатак </a:t>
            </a:r>
            <a:r>
              <a:rPr lang="ru-RU" b="1" dirty="0" smtClean="0"/>
              <a:t>пратити упутства из Формулара</a:t>
            </a:r>
            <a:r>
              <a:rPr lang="ru-RU" dirty="0" smtClean="0"/>
              <a:t> доступних у материјалима за наставу на сајту.</a:t>
            </a:r>
          </a:p>
          <a:p>
            <a:r>
              <a:rPr lang="ru-RU" b="1" dirty="0" smtClean="0"/>
              <a:t>Не износити личне податке ученика/деце</a:t>
            </a:r>
            <a:r>
              <a:rPr lang="ru-RU" dirty="0" smtClean="0"/>
              <a:t>, као ни фотографије лица деце без дозволе родитеља.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576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Важне напомене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Сам интервју који сте транскрибовали није извештај</a:t>
            </a:r>
          </a:p>
          <a:p>
            <a:r>
              <a:rPr lang="sr-Cyrl-RS" b="1" dirty="0" smtClean="0"/>
              <a:t>Анализа</a:t>
            </a:r>
            <a:r>
              <a:rPr lang="sr-Cyrl-RS" dirty="0" smtClean="0"/>
              <a:t> интервјуа је неопходна</a:t>
            </a:r>
          </a:p>
          <a:p>
            <a:r>
              <a:rPr lang="sr-Cyrl-RS" dirty="0" smtClean="0"/>
              <a:t>2-3 студента заједно раде предиспитну обавезу</a:t>
            </a:r>
          </a:p>
          <a:p>
            <a:r>
              <a:rPr lang="sr-Cyrl-RS" b="1" dirty="0" smtClean="0"/>
              <a:t>Уколико уочимо преписивање или копирање садржаја са интернета или књига радићете нов рад.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972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Теме за учитеље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b="1" dirty="0" smtClean="0"/>
              <a:t>1. </a:t>
            </a:r>
            <a:r>
              <a:rPr lang="ru-RU" b="1" dirty="0"/>
              <a:t>Пружање помоћи у учењу ученику коме је потребна додатна </a:t>
            </a:r>
            <a:r>
              <a:rPr lang="ru-RU" b="1" dirty="0" smtClean="0"/>
              <a:t>подршка (индивидуални рад студента)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•	За пружање помоћи у учењу, у договору са учитељем, одабрати једног ученика из одељења који има потешкоће у савладавању градива. </a:t>
            </a:r>
          </a:p>
          <a:p>
            <a:pPr marL="0" indent="0">
              <a:buNone/>
            </a:pPr>
            <a:r>
              <a:rPr lang="ru-RU" dirty="0"/>
              <a:t>•	Договорити са учитељем и дететом: време и место пружања помоћи, предмет из кога се пружа помоћ, лекције/теме које ће се обрађивати. </a:t>
            </a:r>
          </a:p>
          <a:p>
            <a:pPr marL="0" indent="0">
              <a:buNone/>
            </a:pPr>
            <a:r>
              <a:rPr lang="ru-RU" dirty="0"/>
              <a:t>•	Помоћ се може пружати и после часова редовне наставе, у договору са учитељем и родитељима детета, </a:t>
            </a:r>
          </a:p>
          <a:p>
            <a:pPr marL="0" indent="0">
              <a:buNone/>
            </a:pPr>
            <a:r>
              <a:rPr lang="ru-RU" dirty="0"/>
              <a:t>•	Помоћ се пружа најмање у трајању од три школска часа.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6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Теме за учитеље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2. Испитивање </a:t>
            </a:r>
            <a:r>
              <a:rPr lang="ru-RU" b="1" dirty="0"/>
              <a:t>начина и могућности за индивидуализацију </a:t>
            </a:r>
            <a:r>
              <a:rPr lang="ru-RU" b="1" dirty="0" smtClean="0"/>
              <a:t>наставе (индивидуално или у групи)</a:t>
            </a:r>
            <a:endParaRPr lang="ru-RU" b="1" dirty="0"/>
          </a:p>
          <a:p>
            <a:r>
              <a:rPr lang="ru-RU" dirty="0"/>
              <a:t>1. Посматрање рада учитеља</a:t>
            </a:r>
          </a:p>
          <a:p>
            <a:r>
              <a:rPr lang="ru-RU" dirty="0"/>
              <a:t>2. Интервју са учитељем</a:t>
            </a:r>
          </a:p>
          <a:p>
            <a:r>
              <a:rPr lang="ru-RU" dirty="0"/>
              <a:t>3. Упоређивање са поступцима/принципима индивидуализације наставе датим у литератури</a:t>
            </a:r>
          </a:p>
          <a:p>
            <a:r>
              <a:rPr lang="ru-RU" dirty="0"/>
              <a:t>4. Извођење закључака о могућностима и  начину прилагођавања наставе</a:t>
            </a:r>
          </a:p>
        </p:txBody>
      </p:sp>
    </p:spTree>
    <p:extLst>
      <p:ext uri="{BB962C8B-B14F-4D97-AF65-F5344CB8AC3E}">
        <p14:creationId xmlns:p14="http://schemas.microsoft.com/office/powerpoint/2010/main" val="164529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Теме за учитеље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3. Помоћ </a:t>
            </a:r>
            <a:r>
              <a:rPr lang="ru-RU" b="1" dirty="0"/>
              <a:t>у развоју пријатељских односа ученику коме је потребна додатна </a:t>
            </a:r>
            <a:r>
              <a:rPr lang="ru-RU" b="1" dirty="0" smtClean="0"/>
              <a:t>подршка (индивидуално или у групи)</a:t>
            </a:r>
            <a:endParaRPr lang="ru-RU" b="1" dirty="0"/>
          </a:p>
          <a:p>
            <a:r>
              <a:rPr lang="ru-RU" dirty="0"/>
              <a:t>•	Одабрати ученика коме је потребна помоћ у развоју пријатељских односа</a:t>
            </a:r>
          </a:p>
          <a:p>
            <a:r>
              <a:rPr lang="ru-RU" dirty="0"/>
              <a:t>•	Договорити време и начин пружања помоћи са учитељем</a:t>
            </a:r>
          </a:p>
          <a:p>
            <a:r>
              <a:rPr lang="ru-RU" dirty="0"/>
              <a:t>•	Реализовати три различите активности у којима се подстичe међусобно упознавање, разумевање, прихватање, eмпатија, сарадња и сл.</a:t>
            </a:r>
          </a:p>
          <a:p>
            <a:r>
              <a:rPr lang="ru-RU" dirty="0"/>
              <a:t>•	Активности се могу извести на нивоу целог одељења или у оквиру  одабране групе ученика.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38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Теме за предшколске васпитаче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/>
              <a:t>Користи </a:t>
            </a:r>
            <a:r>
              <a:rPr lang="ru-RU" sz="2000" b="1" dirty="0"/>
              <a:t>и бриге </a:t>
            </a:r>
            <a:r>
              <a:rPr lang="ru-RU" sz="2000" b="1" dirty="0" smtClean="0"/>
              <a:t>родитеља, васпитача или других запослених  у  </a:t>
            </a:r>
            <a:r>
              <a:rPr lang="ru-RU" sz="2000" b="1" dirty="0"/>
              <a:t>вези </a:t>
            </a:r>
            <a:r>
              <a:rPr lang="ru-RU" sz="2000" b="1" dirty="0" smtClean="0"/>
              <a:t>са инклузијом </a:t>
            </a:r>
            <a:r>
              <a:rPr lang="ru-RU" sz="2000" b="1" dirty="0"/>
              <a:t>у </a:t>
            </a:r>
            <a:r>
              <a:rPr lang="ru-RU" sz="2000" b="1" dirty="0" smtClean="0"/>
              <a:t>вртићу</a:t>
            </a:r>
          </a:p>
          <a:p>
            <a:pPr marL="0" indent="0">
              <a:buNone/>
            </a:pPr>
            <a:r>
              <a:rPr lang="ru-RU" sz="2000" dirty="0" smtClean="0"/>
              <a:t>интервјуисати </a:t>
            </a:r>
            <a:r>
              <a:rPr lang="ru-RU" sz="2000" dirty="0"/>
              <a:t>ВАСПИТАЧЕ или РОДИТЕЉЕ или ДИРЕКТОРЕ ВРТИЋА или ПСИХОЛОГЕ – најмање три особе :</a:t>
            </a:r>
          </a:p>
          <a:p>
            <a:pPr marL="0" indent="0">
              <a:buNone/>
            </a:pPr>
            <a:r>
              <a:rPr lang="ru-RU" sz="2000" dirty="0" smtClean="0"/>
              <a:t>како </a:t>
            </a:r>
            <a:r>
              <a:rPr lang="ru-RU" sz="2000" dirty="0"/>
              <a:t>изгледа процес укључивања детета са посебним потребама: ко доноси одлуку о укључивању, на основу чега, да ли се посебно планира рад са дететом,</a:t>
            </a:r>
          </a:p>
          <a:p>
            <a:pPr marL="0" indent="0">
              <a:buNone/>
            </a:pPr>
            <a:r>
              <a:rPr lang="ru-RU" sz="2000" dirty="0" smtClean="0"/>
              <a:t>•које </a:t>
            </a:r>
            <a:r>
              <a:rPr lang="ru-RU" sz="2000" dirty="0"/>
              <a:t>врсте помоћи и подршке би им биле потребне </a:t>
            </a:r>
          </a:p>
          <a:p>
            <a:pPr marL="0" indent="0">
              <a:buNone/>
            </a:pPr>
            <a:r>
              <a:rPr lang="ru-RU" sz="2000" dirty="0" smtClean="0"/>
              <a:t>•које </a:t>
            </a:r>
            <a:r>
              <a:rPr lang="ru-RU" sz="2000" dirty="0"/>
              <a:t>су </a:t>
            </a:r>
            <a:r>
              <a:rPr lang="ru-RU" sz="2000" dirty="0" smtClean="0"/>
              <a:t>користи које виде од укључивања деце са потребом за додатном подршком, које су препреке које виде када је у питању инклузија, које </a:t>
            </a:r>
            <a:r>
              <a:rPr lang="ru-RU" sz="2000" dirty="0"/>
              <a:t>су </a:t>
            </a:r>
            <a:r>
              <a:rPr lang="ru-RU" sz="2000" dirty="0" smtClean="0"/>
              <a:t>њихове бриге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извести закључак о ИНКЛУЗИВНОСТИ ВРТИЋА, а на основу критеријума и индикатора добре инклузивне праксе (Водич за инкузивно обраѕовање )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266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Теме за предшколске васпитаче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b="1" dirty="0" smtClean="0"/>
              <a:t>2. </a:t>
            </a:r>
            <a:r>
              <a:rPr lang="ru-RU" b="1" dirty="0"/>
              <a:t>Деца са сметњама у </a:t>
            </a:r>
            <a:r>
              <a:rPr lang="ru-RU" b="1" dirty="0" smtClean="0"/>
              <a:t>развоју </a:t>
            </a:r>
            <a:r>
              <a:rPr lang="ru-RU" b="1" dirty="0"/>
              <a:t>и подршка васпитача </a:t>
            </a:r>
          </a:p>
          <a:p>
            <a:r>
              <a:rPr lang="ru-RU" dirty="0" smtClean="0"/>
              <a:t>Посматрање </a:t>
            </a:r>
            <a:r>
              <a:rPr lang="ru-RU" dirty="0"/>
              <a:t>детета и записивање свега што видите и што сматрате значајним (опис активности и понашања у односу са другом децом, у односу са васпитачем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Посматрање интеракције детета и васпитача, опис прилагођавања активности и </a:t>
            </a:r>
            <a:r>
              <a:rPr lang="ru-RU" dirty="0" smtClean="0"/>
              <a:t>понашањ</a:t>
            </a:r>
            <a:r>
              <a:rPr lang="ru-RU" dirty="0"/>
              <a:t>. </a:t>
            </a:r>
            <a:r>
              <a:rPr lang="ru-RU" dirty="0" smtClean="0"/>
              <a:t>а </a:t>
            </a:r>
            <a:r>
              <a:rPr lang="ru-RU" dirty="0"/>
              <a:t>васпитача развојним специфичностима </a:t>
            </a:r>
            <a:r>
              <a:rPr lang="ru-RU" dirty="0" smtClean="0"/>
              <a:t>детета</a:t>
            </a:r>
          </a:p>
          <a:p>
            <a:r>
              <a:rPr lang="ru-RU" dirty="0" smtClean="0"/>
              <a:t>Посматрања </a:t>
            </a:r>
            <a:r>
              <a:rPr lang="ru-RU" dirty="0"/>
              <a:t>вршити у више фаза током четири дана </a:t>
            </a:r>
            <a:r>
              <a:rPr lang="ru-RU" dirty="0" smtClean="0"/>
              <a:t>праксе.</a:t>
            </a:r>
          </a:p>
          <a:p>
            <a:r>
              <a:rPr lang="ru-RU" dirty="0" smtClean="0"/>
              <a:t>закључак </a:t>
            </a:r>
            <a:r>
              <a:rPr lang="ru-RU" dirty="0"/>
              <a:t>о начину прилагођавања активности посебним образовним потребама деце и њиховим индивидуалним разликама, упоређивањем са поступцима датим у литератури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9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Теме за предшколске васпитаче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3. Испитивање </a:t>
            </a:r>
            <a:r>
              <a:rPr lang="ru-RU" b="1" dirty="0"/>
              <a:t>специфичности сарадње васпитача и родитеља </a:t>
            </a:r>
            <a:r>
              <a:rPr lang="ru-RU" b="1" dirty="0" smtClean="0"/>
              <a:t> детета </a:t>
            </a:r>
            <a:r>
              <a:rPr lang="ru-RU" b="1" dirty="0"/>
              <a:t>са по посебним </a:t>
            </a:r>
            <a:r>
              <a:rPr lang="ru-RU" b="1" dirty="0" smtClean="0"/>
              <a:t>потребама</a:t>
            </a:r>
          </a:p>
          <a:p>
            <a:pPr marL="0" indent="0">
              <a:buNone/>
            </a:pPr>
            <a:endParaRPr lang="ru-RU" b="1" dirty="0"/>
          </a:p>
          <a:p>
            <a:r>
              <a:rPr lang="ru-RU" dirty="0" smtClean="0"/>
              <a:t>Интервјуисати васпитача</a:t>
            </a:r>
          </a:p>
          <a:p>
            <a:r>
              <a:rPr lang="ru-RU" dirty="0" smtClean="0"/>
              <a:t>Извести </a:t>
            </a:r>
            <a:r>
              <a:rPr lang="ru-RU" dirty="0"/>
              <a:t>закључке о начину сарадње васпитача и родитеља детета са посебним по потребама (уколико нема детета са посебним потребама, одабрати случај где је сарадња са родитељима била тешка и описати разлоге) 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4683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Теме за васпитаче у домовима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1. Ставови </a:t>
            </a:r>
            <a:r>
              <a:rPr lang="ru-RU" sz="2000" dirty="0"/>
              <a:t>запослених, родитеља и корисника  у домовима ученика (или другим типовима домова) у вези са укључивањем ученика са потребом за додатном </a:t>
            </a:r>
            <a:r>
              <a:rPr lang="ru-RU" sz="2000" dirty="0" smtClean="0"/>
              <a:t>подршком</a:t>
            </a:r>
          </a:p>
          <a:p>
            <a:r>
              <a:rPr lang="ru-RU" sz="2000" dirty="0"/>
              <a:t>1. интервјуисати ВАСПИТАЧЕ, ДИРЕКТОРЕ И КОРИСНИКЕ/ВАСПИТАНИКЕ– најмање три особе :</a:t>
            </a:r>
          </a:p>
          <a:p>
            <a:r>
              <a:rPr lang="ru-RU" sz="2000" dirty="0" smtClean="0"/>
              <a:t>шта </a:t>
            </a:r>
            <a:r>
              <a:rPr lang="ru-RU" sz="2000" dirty="0"/>
              <a:t>подразумевају под инклузијом и како виде своју улогу</a:t>
            </a:r>
          </a:p>
          <a:p>
            <a:r>
              <a:rPr lang="ru-RU" sz="2000" dirty="0" smtClean="0"/>
              <a:t>да </a:t>
            </a:r>
            <a:r>
              <a:rPr lang="ru-RU" sz="2000" dirty="0"/>
              <a:t>ли су до сада имали васпитанике са потребом за додатном подршком</a:t>
            </a:r>
          </a:p>
          <a:p>
            <a:r>
              <a:rPr lang="ru-RU" sz="2000" dirty="0" smtClean="0"/>
              <a:t>каква </a:t>
            </a:r>
            <a:r>
              <a:rPr lang="ru-RU" sz="2000" dirty="0"/>
              <a:t>су њихова искуства у раду са овим васпитаницима</a:t>
            </a:r>
          </a:p>
          <a:p>
            <a:r>
              <a:rPr lang="ru-RU" sz="2000" dirty="0" smtClean="0"/>
              <a:t>да </a:t>
            </a:r>
            <a:r>
              <a:rPr lang="ru-RU" sz="2000" dirty="0"/>
              <a:t>ли су до сада сарађивали са стручњацима (у установи у којој раде или изван ње) у погледу </a:t>
            </a:r>
            <a:r>
              <a:rPr lang="ru-RU" sz="2000" dirty="0" smtClean="0"/>
              <a:t>рада са </a:t>
            </a:r>
            <a:r>
              <a:rPr lang="ru-RU" sz="2000" dirty="0"/>
              <a:t>васпитаницима са потребом за додатном подршком</a:t>
            </a:r>
          </a:p>
          <a:p>
            <a:r>
              <a:rPr lang="ru-RU" sz="2000" dirty="0" smtClean="0"/>
              <a:t>да </a:t>
            </a:r>
            <a:r>
              <a:rPr lang="ru-RU" sz="2000" dirty="0"/>
              <a:t>ли и како прилагођавају свој рад са овим васпитаницима; да ли су и како узимали учешћа у изради ПП-а, ИОП-а за ове васпитанике или реализацији активности</a:t>
            </a:r>
          </a:p>
          <a:p>
            <a:r>
              <a:rPr lang="ru-RU" sz="2000" dirty="0" smtClean="0"/>
              <a:t>шта </a:t>
            </a:r>
            <a:r>
              <a:rPr lang="ru-RU" sz="2000" dirty="0"/>
              <a:t>виде као препреке укључивању васпитаника са потребом за додатном подршком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453211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67</TotalTime>
  <Words>1152</Words>
  <Application>Microsoft Office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Thatch</vt:lpstr>
      <vt:lpstr>Предиспитне обавезе студената</vt:lpstr>
      <vt:lpstr>Предиспитна обавеза: Истраживачки задатак</vt:lpstr>
      <vt:lpstr>Теме за учитеље</vt:lpstr>
      <vt:lpstr>Теме за учитеље</vt:lpstr>
      <vt:lpstr>Теме за учитеље</vt:lpstr>
      <vt:lpstr>Теме за предшколске васпитаче</vt:lpstr>
      <vt:lpstr>Теме за предшколске васпитаче</vt:lpstr>
      <vt:lpstr>Теме за предшколске васпитаче</vt:lpstr>
      <vt:lpstr>Теме за васпитаче у домовима</vt:lpstr>
      <vt:lpstr>Теме за васпитаче у домовима</vt:lpstr>
      <vt:lpstr>Тема за све смерове</vt:lpstr>
      <vt:lpstr>Организација рада на истраживачким задацима</vt:lpstr>
      <vt:lpstr>Правила</vt:lpstr>
      <vt:lpstr>Правила</vt:lpstr>
      <vt:lpstr>Општа упутства за писање извештаја</vt:lpstr>
      <vt:lpstr> Упутство за писање извештаја </vt:lpstr>
      <vt:lpstr>Неопходне целине у сваком извештају </vt:lpstr>
      <vt:lpstr>Неопходне целине у сваком извештају</vt:lpstr>
      <vt:lpstr>Неопходне целине у сваком извештају</vt:lpstr>
      <vt:lpstr>Важне напомене</vt:lpstr>
      <vt:lpstr>Важне напомене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9</cp:revision>
  <dcterms:created xsi:type="dcterms:W3CDTF">2016-09-22T08:36:41Z</dcterms:created>
  <dcterms:modified xsi:type="dcterms:W3CDTF">2016-10-17T06:12:34Z</dcterms:modified>
</cp:coreProperties>
</file>